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alibri" panose="020F0502020204030204" pitchFamily="34" charset="0"/>
      <p:regular r:id="rId13"/>
      <p:bold r:id="rId14"/>
      <p:italic r:id="rId15"/>
      <p:boldItalic r:id="rId16"/>
    </p:embeddedFont>
    <p:embeddedFont>
      <p:font typeface="Inter"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02" d="100"/>
          <a:sy n="102" d="100"/>
        </p:scale>
        <p:origin x="138"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3204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793438"/>
            <a:ext cx="7556421" cy="2232779"/>
          </a:xfrm>
          <a:prstGeom prst="rect">
            <a:avLst/>
          </a:prstGeom>
          <a:noFill/>
          <a:ln/>
        </p:spPr>
        <p:txBody>
          <a:bodyPr wrap="square" lIns="0" tIns="0" rIns="0" bIns="0" rtlCol="0" anchor="t"/>
          <a:lstStyle/>
          <a:p>
            <a:pPr marL="0" indent="0" algn="l">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Data-Driven Insights to Improve User Conversion at Wolt</a:t>
            </a:r>
            <a:endParaRPr lang="en-US" sz="4650" dirty="0"/>
          </a:p>
        </p:txBody>
      </p:sp>
      <p:sp>
        <p:nvSpPr>
          <p:cNvPr id="4" name="Text 1"/>
          <p:cNvSpPr/>
          <p:nvPr/>
        </p:nvSpPr>
        <p:spPr>
          <a:xfrm>
            <a:off x="6280190" y="4366379"/>
            <a:ext cx="7556421" cy="1451610"/>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This presentation explores user behavior to identify key conversion drivers. Analyzing data from September 2019 to October 2020, we uncover actionable insights to optimize the Wolt user journey and boost conversion rates.</a:t>
            </a:r>
            <a:endParaRPr lang="en-US" sz="1750" dirty="0"/>
          </a:p>
        </p:txBody>
      </p:sp>
      <p:sp>
        <p:nvSpPr>
          <p:cNvPr id="5" name="Text 2"/>
          <p:cNvSpPr/>
          <p:nvPr/>
        </p:nvSpPr>
        <p:spPr>
          <a:xfrm>
            <a:off x="6280190" y="6073140"/>
            <a:ext cx="7556421"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By : Uzer Ahmed</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96860"/>
          </a:xfrm>
          <a:prstGeom prst="rect">
            <a:avLst/>
          </a:prstGeom>
        </p:spPr>
      </p:pic>
      <p:sp>
        <p:nvSpPr>
          <p:cNvPr id="3" name="Text 0"/>
          <p:cNvSpPr/>
          <p:nvPr/>
        </p:nvSpPr>
        <p:spPr>
          <a:xfrm>
            <a:off x="699135" y="3047643"/>
            <a:ext cx="5599271" cy="655439"/>
          </a:xfrm>
          <a:prstGeom prst="rect">
            <a:avLst/>
          </a:prstGeom>
          <a:noFill/>
          <a:ln/>
        </p:spPr>
        <p:txBody>
          <a:bodyPr wrap="none" lIns="0" tIns="0" rIns="0" bIns="0" rtlCol="0" anchor="t"/>
          <a:lstStyle/>
          <a:p>
            <a:pPr marL="0" indent="0" algn="l">
              <a:lnSpc>
                <a:spcPts val="5150"/>
              </a:lnSpc>
              <a:buNone/>
            </a:pPr>
            <a:r>
              <a:rPr lang="en-US" sz="4100" b="1" kern="0" spc="-83" dirty="0">
                <a:solidFill>
                  <a:srgbClr val="FF8AAF"/>
                </a:solidFill>
                <a:latin typeface="Petrona Bold" pitchFamily="34" charset="0"/>
                <a:ea typeface="Petrona Bold" pitchFamily="34" charset="-122"/>
                <a:cs typeface="Petrona Bold" pitchFamily="34" charset="-120"/>
              </a:rPr>
              <a:t>Next Steps: Action Items</a:t>
            </a:r>
            <a:endParaRPr lang="en-US" sz="4100" dirty="0"/>
          </a:p>
        </p:txBody>
      </p:sp>
      <p:sp>
        <p:nvSpPr>
          <p:cNvPr id="4" name="Shape 1"/>
          <p:cNvSpPr/>
          <p:nvPr/>
        </p:nvSpPr>
        <p:spPr>
          <a:xfrm>
            <a:off x="699135" y="5568553"/>
            <a:ext cx="13232130" cy="22860"/>
          </a:xfrm>
          <a:prstGeom prst="roundRect">
            <a:avLst>
              <a:gd name="adj" fmla="val 367007"/>
            </a:avLst>
          </a:prstGeom>
          <a:solidFill>
            <a:srgbClr val="48367C"/>
          </a:solidFill>
          <a:ln/>
        </p:spPr>
      </p:sp>
      <p:sp>
        <p:nvSpPr>
          <p:cNvPr id="5" name="Shape 2"/>
          <p:cNvSpPr/>
          <p:nvPr/>
        </p:nvSpPr>
        <p:spPr>
          <a:xfrm>
            <a:off x="5065038" y="4969312"/>
            <a:ext cx="22860" cy="599242"/>
          </a:xfrm>
          <a:prstGeom prst="roundRect">
            <a:avLst>
              <a:gd name="adj" fmla="val 367007"/>
            </a:avLst>
          </a:prstGeom>
          <a:solidFill>
            <a:srgbClr val="48367C"/>
          </a:solidFill>
          <a:ln/>
        </p:spPr>
      </p:sp>
      <p:sp>
        <p:nvSpPr>
          <p:cNvPr id="6" name="Shape 3"/>
          <p:cNvSpPr/>
          <p:nvPr/>
        </p:nvSpPr>
        <p:spPr>
          <a:xfrm>
            <a:off x="4851797" y="5343882"/>
            <a:ext cx="449342" cy="449342"/>
          </a:xfrm>
          <a:prstGeom prst="roundRect">
            <a:avLst>
              <a:gd name="adj" fmla="val 18671"/>
            </a:avLst>
          </a:prstGeom>
          <a:solidFill>
            <a:srgbClr val="2F1D63"/>
          </a:solidFill>
          <a:ln w="7620">
            <a:solidFill>
              <a:srgbClr val="48367C"/>
            </a:solidFill>
            <a:prstDash val="solid"/>
          </a:ln>
        </p:spPr>
      </p:sp>
      <p:sp>
        <p:nvSpPr>
          <p:cNvPr id="7" name="Text 4"/>
          <p:cNvSpPr/>
          <p:nvPr/>
        </p:nvSpPr>
        <p:spPr>
          <a:xfrm>
            <a:off x="4919186" y="5371921"/>
            <a:ext cx="314563" cy="393263"/>
          </a:xfrm>
          <a:prstGeom prst="rect">
            <a:avLst/>
          </a:prstGeom>
          <a:noFill/>
          <a:ln/>
        </p:spPr>
        <p:txBody>
          <a:bodyPr wrap="none" lIns="0" tIns="0" rIns="0" bIns="0" rtlCol="0" anchor="t"/>
          <a:lstStyle/>
          <a:p>
            <a:pPr marL="0" indent="0" algn="ctr">
              <a:lnSpc>
                <a:spcPts val="2450"/>
              </a:lnSpc>
              <a:buNone/>
            </a:pPr>
            <a:r>
              <a:rPr lang="en-US" sz="2450" b="1" kern="0" spc="-50" dirty="0">
                <a:solidFill>
                  <a:srgbClr val="E0D6DE"/>
                </a:solidFill>
                <a:latin typeface="Petrona Bold" pitchFamily="34" charset="0"/>
                <a:ea typeface="Petrona Bold" pitchFamily="34" charset="-122"/>
                <a:cs typeface="Petrona Bold" pitchFamily="34" charset="-120"/>
              </a:rPr>
              <a:t>1</a:t>
            </a:r>
            <a:endParaRPr lang="en-US" sz="2450" dirty="0"/>
          </a:p>
        </p:txBody>
      </p:sp>
      <p:sp>
        <p:nvSpPr>
          <p:cNvPr id="8" name="Text 5"/>
          <p:cNvSpPr/>
          <p:nvPr/>
        </p:nvSpPr>
        <p:spPr>
          <a:xfrm>
            <a:off x="3765590" y="4002643"/>
            <a:ext cx="2621756" cy="327660"/>
          </a:xfrm>
          <a:prstGeom prst="rect">
            <a:avLst/>
          </a:prstGeom>
          <a:noFill/>
          <a:ln/>
        </p:spPr>
        <p:txBody>
          <a:bodyPr wrap="none" lIns="0" tIns="0" rIns="0" bIns="0" rtlCol="0" anchor="t"/>
          <a:lstStyle/>
          <a:p>
            <a:pPr marL="0" indent="0" algn="ctr">
              <a:lnSpc>
                <a:spcPts val="2550"/>
              </a:lnSpc>
              <a:buNone/>
            </a:pPr>
            <a:r>
              <a:rPr lang="en-US" sz="2050" b="1" kern="0" spc="-41" dirty="0">
                <a:solidFill>
                  <a:srgbClr val="E0D6DE"/>
                </a:solidFill>
                <a:latin typeface="Petrona Bold" pitchFamily="34" charset="0"/>
                <a:ea typeface="Petrona Bold" pitchFamily="34" charset="-122"/>
                <a:cs typeface="Petrona Bold" pitchFamily="34" charset="-120"/>
              </a:rPr>
              <a:t>Test Onboarding</a:t>
            </a:r>
            <a:endParaRPr lang="en-US" sz="2050" dirty="0"/>
          </a:p>
        </p:txBody>
      </p:sp>
      <p:sp>
        <p:nvSpPr>
          <p:cNvPr id="9" name="Text 6"/>
          <p:cNvSpPr/>
          <p:nvPr/>
        </p:nvSpPr>
        <p:spPr>
          <a:xfrm>
            <a:off x="898803" y="4450080"/>
            <a:ext cx="8355449" cy="319564"/>
          </a:xfrm>
          <a:prstGeom prst="rect">
            <a:avLst/>
          </a:prstGeom>
          <a:noFill/>
          <a:ln/>
        </p:spPr>
        <p:txBody>
          <a:bodyPr wrap="none" lIns="0" tIns="0" rIns="0" bIns="0" rtlCol="0" anchor="t"/>
          <a:lstStyle/>
          <a:p>
            <a:pPr marL="0" indent="0" algn="ctr">
              <a:lnSpc>
                <a:spcPts val="2500"/>
              </a:lnSpc>
              <a:buNone/>
            </a:pPr>
            <a:r>
              <a:rPr lang="en-US" sz="1550" kern="0" spc="-31" dirty="0">
                <a:solidFill>
                  <a:srgbClr val="E0D6DE"/>
                </a:solidFill>
                <a:latin typeface="Inter" pitchFamily="34" charset="0"/>
                <a:ea typeface="Inter" pitchFamily="34" charset="-122"/>
                <a:cs typeface="Inter" pitchFamily="34" charset="-120"/>
              </a:rPr>
              <a:t>Implement A/B tests.</a:t>
            </a:r>
            <a:endParaRPr lang="en-US" sz="1550" dirty="0"/>
          </a:p>
        </p:txBody>
      </p:sp>
      <p:sp>
        <p:nvSpPr>
          <p:cNvPr id="10" name="Shape 7"/>
          <p:cNvSpPr/>
          <p:nvPr/>
        </p:nvSpPr>
        <p:spPr>
          <a:xfrm>
            <a:off x="9542264" y="5568553"/>
            <a:ext cx="22860" cy="599242"/>
          </a:xfrm>
          <a:prstGeom prst="roundRect">
            <a:avLst>
              <a:gd name="adj" fmla="val 367007"/>
            </a:avLst>
          </a:prstGeom>
          <a:solidFill>
            <a:srgbClr val="48367C"/>
          </a:solidFill>
          <a:ln/>
        </p:spPr>
      </p:sp>
      <p:sp>
        <p:nvSpPr>
          <p:cNvPr id="11" name="Shape 8"/>
          <p:cNvSpPr/>
          <p:nvPr/>
        </p:nvSpPr>
        <p:spPr>
          <a:xfrm>
            <a:off x="9329023" y="5343882"/>
            <a:ext cx="449342" cy="449342"/>
          </a:xfrm>
          <a:prstGeom prst="roundRect">
            <a:avLst>
              <a:gd name="adj" fmla="val 18671"/>
            </a:avLst>
          </a:prstGeom>
          <a:solidFill>
            <a:srgbClr val="2F1D63"/>
          </a:solidFill>
          <a:ln w="7620">
            <a:solidFill>
              <a:srgbClr val="48367C"/>
            </a:solidFill>
            <a:prstDash val="solid"/>
          </a:ln>
        </p:spPr>
      </p:sp>
      <p:sp>
        <p:nvSpPr>
          <p:cNvPr id="12" name="Text 9"/>
          <p:cNvSpPr/>
          <p:nvPr/>
        </p:nvSpPr>
        <p:spPr>
          <a:xfrm>
            <a:off x="9396413" y="5371921"/>
            <a:ext cx="314563" cy="393263"/>
          </a:xfrm>
          <a:prstGeom prst="rect">
            <a:avLst/>
          </a:prstGeom>
          <a:noFill/>
          <a:ln/>
        </p:spPr>
        <p:txBody>
          <a:bodyPr wrap="none" lIns="0" tIns="0" rIns="0" bIns="0" rtlCol="0" anchor="t"/>
          <a:lstStyle/>
          <a:p>
            <a:pPr marL="0" indent="0" algn="ctr">
              <a:lnSpc>
                <a:spcPts val="2450"/>
              </a:lnSpc>
              <a:buNone/>
            </a:pPr>
            <a:r>
              <a:rPr lang="en-US" sz="2450" b="1" kern="0" spc="-50" dirty="0">
                <a:solidFill>
                  <a:srgbClr val="E0D6DE"/>
                </a:solidFill>
                <a:latin typeface="Petrona Bold" pitchFamily="34" charset="0"/>
                <a:ea typeface="Petrona Bold" pitchFamily="34" charset="-122"/>
                <a:cs typeface="Petrona Bold" pitchFamily="34" charset="-120"/>
              </a:rPr>
              <a:t>2</a:t>
            </a:r>
            <a:endParaRPr lang="en-US" sz="2450" dirty="0"/>
          </a:p>
        </p:txBody>
      </p:sp>
      <p:sp>
        <p:nvSpPr>
          <p:cNvPr id="13" name="Text 10"/>
          <p:cNvSpPr/>
          <p:nvPr/>
        </p:nvSpPr>
        <p:spPr>
          <a:xfrm>
            <a:off x="8242816" y="6367463"/>
            <a:ext cx="2621756" cy="327660"/>
          </a:xfrm>
          <a:prstGeom prst="rect">
            <a:avLst/>
          </a:prstGeom>
          <a:noFill/>
          <a:ln/>
        </p:spPr>
        <p:txBody>
          <a:bodyPr wrap="none" lIns="0" tIns="0" rIns="0" bIns="0" rtlCol="0" anchor="t"/>
          <a:lstStyle/>
          <a:p>
            <a:pPr marL="0" indent="0" algn="ctr">
              <a:lnSpc>
                <a:spcPts val="2550"/>
              </a:lnSpc>
              <a:buNone/>
            </a:pPr>
            <a:r>
              <a:rPr lang="en-US" sz="2050" b="1" kern="0" spc="-41" dirty="0">
                <a:solidFill>
                  <a:srgbClr val="E0D6DE"/>
                </a:solidFill>
                <a:latin typeface="Petrona Bold" pitchFamily="34" charset="0"/>
                <a:ea typeface="Petrona Bold" pitchFamily="34" charset="-122"/>
                <a:cs typeface="Petrona Bold" pitchFamily="34" charset="-120"/>
              </a:rPr>
              <a:t>Refine Model</a:t>
            </a:r>
            <a:endParaRPr lang="en-US" sz="2050" dirty="0"/>
          </a:p>
        </p:txBody>
      </p:sp>
      <p:sp>
        <p:nvSpPr>
          <p:cNvPr id="14" name="Text 11"/>
          <p:cNvSpPr/>
          <p:nvPr/>
        </p:nvSpPr>
        <p:spPr>
          <a:xfrm>
            <a:off x="5376029" y="6814899"/>
            <a:ext cx="8355449" cy="319564"/>
          </a:xfrm>
          <a:prstGeom prst="rect">
            <a:avLst/>
          </a:prstGeom>
          <a:noFill/>
          <a:ln/>
        </p:spPr>
        <p:txBody>
          <a:bodyPr wrap="none" lIns="0" tIns="0" rIns="0" bIns="0" rtlCol="0" anchor="t"/>
          <a:lstStyle/>
          <a:p>
            <a:pPr marL="0" indent="0" algn="ctr">
              <a:lnSpc>
                <a:spcPts val="2500"/>
              </a:lnSpc>
              <a:buNone/>
            </a:pPr>
            <a:r>
              <a:rPr lang="en-US" sz="1550" kern="0" spc="-31" dirty="0">
                <a:solidFill>
                  <a:srgbClr val="E0D6DE"/>
                </a:solidFill>
                <a:latin typeface="Inter" pitchFamily="34" charset="0"/>
                <a:ea typeface="Inter" pitchFamily="34" charset="-122"/>
                <a:cs typeface="Inter" pitchFamily="34" charset="-120"/>
              </a:rPr>
              <a:t>Add more user touchpoints.</a:t>
            </a:r>
            <a:endParaRPr lang="en-US" sz="1550" dirty="0"/>
          </a:p>
        </p:txBody>
      </p:sp>
      <p:sp>
        <p:nvSpPr>
          <p:cNvPr id="15" name="Text 12"/>
          <p:cNvSpPr/>
          <p:nvPr/>
        </p:nvSpPr>
        <p:spPr>
          <a:xfrm>
            <a:off x="699135" y="7359134"/>
            <a:ext cx="13232130" cy="319564"/>
          </a:xfrm>
          <a:prstGeom prst="rect">
            <a:avLst/>
          </a:prstGeom>
          <a:noFill/>
          <a:ln/>
        </p:spPr>
        <p:txBody>
          <a:bodyPr wrap="none" lIns="0" tIns="0" rIns="0" bIns="0" rtlCol="0" anchor="t"/>
          <a:lstStyle/>
          <a:p>
            <a:pPr marL="0" indent="0" algn="l">
              <a:lnSpc>
                <a:spcPts val="2500"/>
              </a:lnSpc>
              <a:buNone/>
            </a:pPr>
            <a:r>
              <a:rPr lang="en-US" sz="1550" kern="0" spc="-31" dirty="0">
                <a:solidFill>
                  <a:srgbClr val="E0D6DE"/>
                </a:solidFill>
                <a:latin typeface="Inter" pitchFamily="34" charset="0"/>
                <a:ea typeface="Inter" pitchFamily="34" charset="-122"/>
                <a:cs typeface="Inter" pitchFamily="34" charset="-120"/>
              </a:rPr>
              <a:t>Moving forward, we will implement A/B tests to optimize onboarding and refine the predictive model with more data points.</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060853"/>
            <a:ext cx="8660606" cy="744260"/>
          </a:xfrm>
          <a:prstGeom prst="rect">
            <a:avLst/>
          </a:prstGeom>
          <a:noFill/>
          <a:ln/>
        </p:spPr>
        <p:txBody>
          <a:bodyPr wrap="none" lIns="0" tIns="0" rIns="0" bIns="0" rtlCol="0" anchor="t"/>
          <a:lstStyle/>
          <a:p>
            <a:pPr marL="0" indent="0" algn="l">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Project Overview: Data and Scope</a:t>
            </a:r>
            <a:endParaRPr lang="en-US" sz="4650" dirty="0"/>
          </a:p>
        </p:txBody>
      </p:sp>
      <p:sp>
        <p:nvSpPr>
          <p:cNvPr id="3" name="Text 1"/>
          <p:cNvSpPr/>
          <p:nvPr/>
        </p:nvSpPr>
        <p:spPr>
          <a:xfrm>
            <a:off x="793790" y="3372088"/>
            <a:ext cx="297703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FF8AAF"/>
                </a:solidFill>
                <a:latin typeface="Petrona Bold" pitchFamily="34" charset="0"/>
                <a:ea typeface="Petrona Bold" pitchFamily="34" charset="-122"/>
                <a:cs typeface="Petrona Bold" pitchFamily="34" charset="-120"/>
              </a:rPr>
              <a:t>Objective</a:t>
            </a:r>
            <a:endParaRPr lang="en-US" sz="2300" dirty="0"/>
          </a:p>
        </p:txBody>
      </p:sp>
      <p:sp>
        <p:nvSpPr>
          <p:cNvPr id="4" name="Text 2"/>
          <p:cNvSpPr/>
          <p:nvPr/>
        </p:nvSpPr>
        <p:spPr>
          <a:xfrm>
            <a:off x="793790" y="3970973"/>
            <a:ext cx="6244709"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Analyze user behavior post-signup to identify conversion drivers.</a:t>
            </a:r>
            <a:endParaRPr lang="en-US" sz="1750" dirty="0"/>
          </a:p>
        </p:txBody>
      </p:sp>
      <p:sp>
        <p:nvSpPr>
          <p:cNvPr id="5" name="Text 3"/>
          <p:cNvSpPr/>
          <p:nvPr/>
        </p:nvSpPr>
        <p:spPr>
          <a:xfrm>
            <a:off x="793790" y="4923592"/>
            <a:ext cx="297703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FF8AAF"/>
                </a:solidFill>
                <a:latin typeface="Petrona Bold" pitchFamily="34" charset="0"/>
                <a:ea typeface="Petrona Bold" pitchFamily="34" charset="-122"/>
                <a:cs typeface="Petrona Bold" pitchFamily="34" charset="-120"/>
              </a:rPr>
              <a:t>Scope</a:t>
            </a:r>
            <a:endParaRPr lang="en-US" sz="2300" dirty="0"/>
          </a:p>
        </p:txBody>
      </p:sp>
      <p:sp>
        <p:nvSpPr>
          <p:cNvPr id="6" name="Text 4"/>
          <p:cNvSpPr/>
          <p:nvPr/>
        </p:nvSpPr>
        <p:spPr>
          <a:xfrm>
            <a:off x="793790" y="5522476"/>
            <a:ext cx="6244709"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September 2019 signups to October 2020 user activity.</a:t>
            </a:r>
            <a:endParaRPr lang="en-US" sz="1750" dirty="0"/>
          </a:p>
        </p:txBody>
      </p:sp>
      <p:sp>
        <p:nvSpPr>
          <p:cNvPr id="7" name="Text 5"/>
          <p:cNvSpPr/>
          <p:nvPr/>
        </p:nvSpPr>
        <p:spPr>
          <a:xfrm>
            <a:off x="7599521" y="3372088"/>
            <a:ext cx="297703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FF8AAF"/>
                </a:solidFill>
                <a:latin typeface="Petrona Bold" pitchFamily="34" charset="0"/>
                <a:ea typeface="Petrona Bold" pitchFamily="34" charset="-122"/>
                <a:cs typeface="Petrona Bold" pitchFamily="34" charset="-120"/>
              </a:rPr>
              <a:t>Dataset</a:t>
            </a:r>
            <a:endParaRPr lang="en-US" sz="2300" dirty="0"/>
          </a:p>
        </p:txBody>
      </p:sp>
      <p:sp>
        <p:nvSpPr>
          <p:cNvPr id="8" name="Text 6"/>
          <p:cNvSpPr/>
          <p:nvPr/>
        </p:nvSpPr>
        <p:spPr>
          <a:xfrm>
            <a:off x="7599521" y="397097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E0D6DE"/>
                </a:solidFill>
                <a:latin typeface="Inter" pitchFamily="34" charset="0"/>
                <a:ea typeface="Inter" pitchFamily="34" charset="-122"/>
                <a:cs typeface="Inter" pitchFamily="34" charset="-120"/>
              </a:rPr>
              <a:t>New customers registered in September 2019.</a:t>
            </a:r>
            <a:endParaRPr lang="en-US" sz="1750" dirty="0"/>
          </a:p>
        </p:txBody>
      </p:sp>
      <p:sp>
        <p:nvSpPr>
          <p:cNvPr id="9" name="Text 7"/>
          <p:cNvSpPr/>
          <p:nvPr/>
        </p:nvSpPr>
        <p:spPr>
          <a:xfrm>
            <a:off x="7599521" y="441317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E0D6DE"/>
                </a:solidFill>
                <a:latin typeface="Inter" pitchFamily="34" charset="0"/>
                <a:ea typeface="Inter" pitchFamily="34" charset="-122"/>
                <a:cs typeface="Inter" pitchFamily="34" charset="-120"/>
              </a:rPr>
              <a:t>Activity tracked for one year.</a:t>
            </a:r>
            <a:endParaRPr lang="en-US" sz="1750" dirty="0"/>
          </a:p>
        </p:txBody>
      </p:sp>
      <p:sp>
        <p:nvSpPr>
          <p:cNvPr id="10" name="Text 8"/>
          <p:cNvSpPr/>
          <p:nvPr/>
        </p:nvSpPr>
        <p:spPr>
          <a:xfrm>
            <a:off x="7599521" y="5002887"/>
            <a:ext cx="297703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FF8AAF"/>
                </a:solidFill>
                <a:latin typeface="Petrona Bold" pitchFamily="34" charset="0"/>
                <a:ea typeface="Petrona Bold" pitchFamily="34" charset="-122"/>
                <a:cs typeface="Petrona Bold" pitchFamily="34" charset="-120"/>
              </a:rPr>
              <a:t>Target</a:t>
            </a:r>
            <a:endParaRPr lang="en-US" sz="2300" dirty="0"/>
          </a:p>
        </p:txBody>
      </p:sp>
      <p:sp>
        <p:nvSpPr>
          <p:cNvPr id="11" name="Text 9"/>
          <p:cNvSpPr/>
          <p:nvPr/>
        </p:nvSpPr>
        <p:spPr>
          <a:xfrm>
            <a:off x="7599521" y="5601772"/>
            <a:ext cx="6244709"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Whether the user made a purchase.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15200" y="0"/>
            <a:ext cx="7315200" cy="8229600"/>
          </a:xfrm>
          <a:prstGeom prst="rect">
            <a:avLst/>
          </a:prstGeom>
        </p:spPr>
      </p:pic>
      <p:sp>
        <p:nvSpPr>
          <p:cNvPr id="3" name="Text 0"/>
          <p:cNvSpPr/>
          <p:nvPr/>
        </p:nvSpPr>
        <p:spPr>
          <a:xfrm>
            <a:off x="609362" y="617339"/>
            <a:ext cx="5282446" cy="571262"/>
          </a:xfrm>
          <a:prstGeom prst="rect">
            <a:avLst/>
          </a:prstGeom>
          <a:noFill/>
          <a:ln/>
        </p:spPr>
        <p:txBody>
          <a:bodyPr wrap="none" lIns="0" tIns="0" rIns="0" bIns="0" rtlCol="0" anchor="t"/>
          <a:lstStyle/>
          <a:p>
            <a:pPr marL="0" indent="0" algn="l">
              <a:lnSpc>
                <a:spcPts val="4450"/>
              </a:lnSpc>
              <a:buNone/>
            </a:pPr>
            <a:r>
              <a:rPr lang="en-US" sz="3550" b="1" kern="0" spc="-72" dirty="0">
                <a:solidFill>
                  <a:srgbClr val="FF8AAF"/>
                </a:solidFill>
                <a:latin typeface="Petrona Bold" pitchFamily="34" charset="0"/>
                <a:ea typeface="Petrona Bold" pitchFamily="34" charset="-122"/>
                <a:cs typeface="Petrona Bold" pitchFamily="34" charset="-120"/>
              </a:rPr>
              <a:t>User Conversion Overview</a:t>
            </a:r>
            <a:endParaRPr lang="en-US" sz="3550" dirty="0"/>
          </a:p>
        </p:txBody>
      </p:sp>
      <p:sp>
        <p:nvSpPr>
          <p:cNvPr id="4" name="Text 1"/>
          <p:cNvSpPr/>
          <p:nvPr/>
        </p:nvSpPr>
        <p:spPr>
          <a:xfrm>
            <a:off x="609362" y="1536740"/>
            <a:ext cx="6096476" cy="574596"/>
          </a:xfrm>
          <a:prstGeom prst="rect">
            <a:avLst/>
          </a:prstGeom>
          <a:noFill/>
          <a:ln/>
        </p:spPr>
        <p:txBody>
          <a:bodyPr wrap="none" lIns="0" tIns="0" rIns="0" bIns="0" rtlCol="0" anchor="t"/>
          <a:lstStyle/>
          <a:p>
            <a:pPr marL="0" indent="0" algn="ctr">
              <a:lnSpc>
                <a:spcPts val="4500"/>
              </a:lnSpc>
              <a:buNone/>
            </a:pPr>
            <a:r>
              <a:rPr lang="en-US" sz="4500" b="1" kern="0" spc="-90" dirty="0">
                <a:solidFill>
                  <a:srgbClr val="E0D6DE"/>
                </a:solidFill>
                <a:latin typeface="Petrona Bold" pitchFamily="34" charset="0"/>
                <a:ea typeface="Petrona Bold" pitchFamily="34" charset="-122"/>
                <a:cs typeface="Petrona Bold" pitchFamily="34" charset="-120"/>
              </a:rPr>
              <a:t>22K</a:t>
            </a:r>
            <a:endParaRPr lang="en-US" sz="4500" dirty="0"/>
          </a:p>
        </p:txBody>
      </p:sp>
      <p:sp>
        <p:nvSpPr>
          <p:cNvPr id="5" name="Text 2"/>
          <p:cNvSpPr/>
          <p:nvPr/>
        </p:nvSpPr>
        <p:spPr>
          <a:xfrm>
            <a:off x="2514838" y="2328863"/>
            <a:ext cx="2285405" cy="285750"/>
          </a:xfrm>
          <a:prstGeom prst="rect">
            <a:avLst/>
          </a:prstGeom>
          <a:noFill/>
          <a:ln/>
        </p:spPr>
        <p:txBody>
          <a:bodyPr wrap="none" lIns="0" tIns="0" rIns="0" bIns="0" rtlCol="0" anchor="t"/>
          <a:lstStyle/>
          <a:p>
            <a:pPr marL="0" indent="0" algn="ctr">
              <a:lnSpc>
                <a:spcPts val="2200"/>
              </a:lnSpc>
              <a:buNone/>
            </a:pPr>
            <a:r>
              <a:rPr lang="en-US" sz="1750" b="1" kern="0" spc="-36" dirty="0">
                <a:solidFill>
                  <a:srgbClr val="E0D6DE"/>
                </a:solidFill>
                <a:latin typeface="Petrona Bold" pitchFamily="34" charset="0"/>
                <a:ea typeface="Petrona Bold" pitchFamily="34" charset="-122"/>
                <a:cs typeface="Petrona Bold" pitchFamily="34" charset="-120"/>
              </a:rPr>
              <a:t>Total Users</a:t>
            </a:r>
            <a:endParaRPr lang="en-US" sz="1750" dirty="0"/>
          </a:p>
        </p:txBody>
      </p:sp>
      <p:sp>
        <p:nvSpPr>
          <p:cNvPr id="6" name="Text 3"/>
          <p:cNvSpPr/>
          <p:nvPr/>
        </p:nvSpPr>
        <p:spPr>
          <a:xfrm>
            <a:off x="609362" y="2719030"/>
            <a:ext cx="6096476" cy="278487"/>
          </a:xfrm>
          <a:prstGeom prst="rect">
            <a:avLst/>
          </a:prstGeom>
          <a:noFill/>
          <a:ln/>
        </p:spPr>
        <p:txBody>
          <a:bodyPr wrap="none" lIns="0" tIns="0" rIns="0" bIns="0" rtlCol="0" anchor="t"/>
          <a:lstStyle/>
          <a:p>
            <a:pPr marL="0" indent="0" algn="ctr">
              <a:lnSpc>
                <a:spcPts val="2150"/>
              </a:lnSpc>
              <a:buNone/>
            </a:pPr>
            <a:r>
              <a:rPr lang="en-US" sz="1350" kern="0" spc="-27" dirty="0">
                <a:solidFill>
                  <a:srgbClr val="E0D6DE"/>
                </a:solidFill>
                <a:latin typeface="Inter" pitchFamily="34" charset="0"/>
                <a:ea typeface="Inter" pitchFamily="34" charset="-122"/>
                <a:cs typeface="Inter" pitchFamily="34" charset="-120"/>
              </a:rPr>
              <a:t>New customers from Sept 2019.</a:t>
            </a:r>
            <a:endParaRPr lang="en-US" sz="1350" dirty="0"/>
          </a:p>
        </p:txBody>
      </p:sp>
      <p:sp>
        <p:nvSpPr>
          <p:cNvPr id="7" name="Text 4"/>
          <p:cNvSpPr/>
          <p:nvPr/>
        </p:nvSpPr>
        <p:spPr>
          <a:xfrm>
            <a:off x="609362" y="3606879"/>
            <a:ext cx="6096476" cy="574596"/>
          </a:xfrm>
          <a:prstGeom prst="rect">
            <a:avLst/>
          </a:prstGeom>
          <a:noFill/>
          <a:ln/>
        </p:spPr>
        <p:txBody>
          <a:bodyPr wrap="none" lIns="0" tIns="0" rIns="0" bIns="0" rtlCol="0" anchor="t"/>
          <a:lstStyle/>
          <a:p>
            <a:pPr marL="0" indent="0" algn="ctr">
              <a:lnSpc>
                <a:spcPts val="4500"/>
              </a:lnSpc>
              <a:buNone/>
            </a:pPr>
            <a:r>
              <a:rPr lang="en-US" sz="4500" b="1" kern="0" spc="-90" dirty="0">
                <a:solidFill>
                  <a:srgbClr val="E0D6DE"/>
                </a:solidFill>
                <a:latin typeface="Petrona Bold" pitchFamily="34" charset="0"/>
                <a:ea typeface="Petrona Bold" pitchFamily="34" charset="-122"/>
                <a:cs typeface="Petrona Bold" pitchFamily="34" charset="-120"/>
              </a:rPr>
              <a:t>45%</a:t>
            </a:r>
            <a:endParaRPr lang="en-US" sz="4500" dirty="0"/>
          </a:p>
        </p:txBody>
      </p:sp>
      <p:sp>
        <p:nvSpPr>
          <p:cNvPr id="8" name="Text 5"/>
          <p:cNvSpPr/>
          <p:nvPr/>
        </p:nvSpPr>
        <p:spPr>
          <a:xfrm>
            <a:off x="2514838" y="4399002"/>
            <a:ext cx="2285405" cy="285750"/>
          </a:xfrm>
          <a:prstGeom prst="rect">
            <a:avLst/>
          </a:prstGeom>
          <a:noFill/>
          <a:ln/>
        </p:spPr>
        <p:txBody>
          <a:bodyPr wrap="none" lIns="0" tIns="0" rIns="0" bIns="0" rtlCol="0" anchor="t"/>
          <a:lstStyle/>
          <a:p>
            <a:pPr marL="0" indent="0" algn="ctr">
              <a:lnSpc>
                <a:spcPts val="2200"/>
              </a:lnSpc>
              <a:buNone/>
            </a:pPr>
            <a:r>
              <a:rPr lang="en-US" sz="1750" b="1" kern="0" spc="-36" dirty="0">
                <a:solidFill>
                  <a:srgbClr val="E0D6DE"/>
                </a:solidFill>
                <a:latin typeface="Petrona Bold" pitchFamily="34" charset="0"/>
                <a:ea typeface="Petrona Bold" pitchFamily="34" charset="-122"/>
                <a:cs typeface="Petrona Bold" pitchFamily="34" charset="-120"/>
              </a:rPr>
              <a:t>Purchasers</a:t>
            </a:r>
            <a:endParaRPr lang="en-US" sz="1750" dirty="0"/>
          </a:p>
        </p:txBody>
      </p:sp>
      <p:sp>
        <p:nvSpPr>
          <p:cNvPr id="9" name="Text 6"/>
          <p:cNvSpPr/>
          <p:nvPr/>
        </p:nvSpPr>
        <p:spPr>
          <a:xfrm>
            <a:off x="609362" y="4789170"/>
            <a:ext cx="6096476" cy="278487"/>
          </a:xfrm>
          <a:prstGeom prst="rect">
            <a:avLst/>
          </a:prstGeom>
          <a:noFill/>
          <a:ln/>
        </p:spPr>
        <p:txBody>
          <a:bodyPr wrap="none" lIns="0" tIns="0" rIns="0" bIns="0" rtlCol="0" anchor="t"/>
          <a:lstStyle/>
          <a:p>
            <a:pPr marL="0" indent="0" algn="ctr">
              <a:lnSpc>
                <a:spcPts val="2150"/>
              </a:lnSpc>
              <a:buNone/>
            </a:pPr>
            <a:r>
              <a:rPr lang="en-US" sz="1350" kern="0" spc="-27" dirty="0">
                <a:solidFill>
                  <a:srgbClr val="E0D6DE"/>
                </a:solidFill>
                <a:latin typeface="Inter" pitchFamily="34" charset="0"/>
                <a:ea typeface="Inter" pitchFamily="34" charset="-122"/>
                <a:cs typeface="Inter" pitchFamily="34" charset="-120"/>
              </a:rPr>
              <a:t>Users who made at least one order.</a:t>
            </a:r>
            <a:endParaRPr lang="en-US" sz="1350" dirty="0"/>
          </a:p>
        </p:txBody>
      </p:sp>
      <p:sp>
        <p:nvSpPr>
          <p:cNvPr id="10" name="Text 7"/>
          <p:cNvSpPr/>
          <p:nvPr/>
        </p:nvSpPr>
        <p:spPr>
          <a:xfrm>
            <a:off x="609362" y="5677019"/>
            <a:ext cx="6096476" cy="574596"/>
          </a:xfrm>
          <a:prstGeom prst="rect">
            <a:avLst/>
          </a:prstGeom>
          <a:noFill/>
          <a:ln/>
        </p:spPr>
        <p:txBody>
          <a:bodyPr wrap="none" lIns="0" tIns="0" rIns="0" bIns="0" rtlCol="0" anchor="t"/>
          <a:lstStyle/>
          <a:p>
            <a:pPr marL="0" indent="0" algn="ctr">
              <a:lnSpc>
                <a:spcPts val="4500"/>
              </a:lnSpc>
              <a:buNone/>
            </a:pPr>
            <a:r>
              <a:rPr lang="en-US" sz="4500" b="1" kern="0" spc="-90" dirty="0">
                <a:solidFill>
                  <a:srgbClr val="E0D6DE"/>
                </a:solidFill>
                <a:latin typeface="Petrona Bold" pitchFamily="34" charset="0"/>
                <a:ea typeface="Petrona Bold" pitchFamily="34" charset="-122"/>
                <a:cs typeface="Petrona Bold" pitchFamily="34" charset="-120"/>
              </a:rPr>
              <a:t>55%</a:t>
            </a:r>
            <a:endParaRPr lang="en-US" sz="4500" dirty="0"/>
          </a:p>
        </p:txBody>
      </p:sp>
      <p:sp>
        <p:nvSpPr>
          <p:cNvPr id="11" name="Text 8"/>
          <p:cNvSpPr/>
          <p:nvPr/>
        </p:nvSpPr>
        <p:spPr>
          <a:xfrm>
            <a:off x="2514838" y="6469142"/>
            <a:ext cx="2285405" cy="285750"/>
          </a:xfrm>
          <a:prstGeom prst="rect">
            <a:avLst/>
          </a:prstGeom>
          <a:noFill/>
          <a:ln/>
        </p:spPr>
        <p:txBody>
          <a:bodyPr wrap="none" lIns="0" tIns="0" rIns="0" bIns="0" rtlCol="0" anchor="t"/>
          <a:lstStyle/>
          <a:p>
            <a:pPr marL="0" indent="0" algn="ctr">
              <a:lnSpc>
                <a:spcPts val="2200"/>
              </a:lnSpc>
              <a:buNone/>
            </a:pPr>
            <a:r>
              <a:rPr lang="en-US" sz="1750" b="1" kern="0" spc="-36" dirty="0">
                <a:solidFill>
                  <a:srgbClr val="E0D6DE"/>
                </a:solidFill>
                <a:latin typeface="Petrona Bold" pitchFamily="34" charset="0"/>
                <a:ea typeface="Petrona Bold" pitchFamily="34" charset="-122"/>
                <a:cs typeface="Petrona Bold" pitchFamily="34" charset="-120"/>
              </a:rPr>
              <a:t>Non-Purchasers</a:t>
            </a:r>
            <a:endParaRPr lang="en-US" sz="1750" dirty="0"/>
          </a:p>
        </p:txBody>
      </p:sp>
      <p:sp>
        <p:nvSpPr>
          <p:cNvPr id="12" name="Text 9"/>
          <p:cNvSpPr/>
          <p:nvPr/>
        </p:nvSpPr>
        <p:spPr>
          <a:xfrm>
            <a:off x="609362" y="6859310"/>
            <a:ext cx="6096476" cy="278487"/>
          </a:xfrm>
          <a:prstGeom prst="rect">
            <a:avLst/>
          </a:prstGeom>
          <a:noFill/>
          <a:ln/>
        </p:spPr>
        <p:txBody>
          <a:bodyPr wrap="none" lIns="0" tIns="0" rIns="0" bIns="0" rtlCol="0" anchor="t"/>
          <a:lstStyle/>
          <a:p>
            <a:pPr marL="0" indent="0" algn="ctr">
              <a:lnSpc>
                <a:spcPts val="2150"/>
              </a:lnSpc>
              <a:buNone/>
            </a:pPr>
            <a:r>
              <a:rPr lang="en-US" sz="1350" kern="0" spc="-27" dirty="0">
                <a:solidFill>
                  <a:srgbClr val="E0D6DE"/>
                </a:solidFill>
                <a:latin typeface="Inter" pitchFamily="34" charset="0"/>
                <a:ea typeface="Inter" pitchFamily="34" charset="-122"/>
                <a:cs typeface="Inter" pitchFamily="34" charset="-120"/>
              </a:rPr>
              <a:t>Users who signed up but never ordered.</a:t>
            </a:r>
            <a:endParaRPr lang="en-US" sz="1350" dirty="0"/>
          </a:p>
        </p:txBody>
      </p:sp>
      <p:sp>
        <p:nvSpPr>
          <p:cNvPr id="13" name="Text 10"/>
          <p:cNvSpPr/>
          <p:nvPr/>
        </p:nvSpPr>
        <p:spPr>
          <a:xfrm>
            <a:off x="609362" y="7333655"/>
            <a:ext cx="6096476" cy="278487"/>
          </a:xfrm>
          <a:prstGeom prst="rect">
            <a:avLst/>
          </a:prstGeom>
          <a:noFill/>
          <a:ln/>
        </p:spPr>
        <p:txBody>
          <a:bodyPr wrap="none" lIns="0" tIns="0" rIns="0" bIns="0" rtlCol="0" anchor="t"/>
          <a:lstStyle/>
          <a:p>
            <a:pPr marL="0" indent="0" algn="l">
              <a:lnSpc>
                <a:spcPts val="2150"/>
              </a:lnSpc>
              <a:buNone/>
            </a:pPr>
            <a:r>
              <a:rPr lang="en-US" sz="1350" kern="0" spc="-27" dirty="0">
                <a:solidFill>
                  <a:srgbClr val="E0D6DE"/>
                </a:solidFill>
                <a:latin typeface="Inter" pitchFamily="34" charset="0"/>
                <a:ea typeface="Inter" pitchFamily="34" charset="-122"/>
                <a:cs typeface="Inter" pitchFamily="34" charset="-120"/>
              </a:rPr>
              <a:t>A significant portion of users sign up, but don't convert to paying customers.</a:t>
            </a:r>
            <a:endParaRPr lang="en-US" sz="13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79884"/>
            <a:ext cx="5954197" cy="744260"/>
          </a:xfrm>
          <a:prstGeom prst="rect">
            <a:avLst/>
          </a:prstGeom>
          <a:noFill/>
          <a:ln/>
        </p:spPr>
        <p:txBody>
          <a:bodyPr wrap="none" lIns="0" tIns="0" rIns="0" bIns="0" rtlCol="0" anchor="t"/>
          <a:lstStyle/>
          <a:p>
            <a:pPr marL="0" indent="0" algn="l">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Key Metrics to Track</a:t>
            </a:r>
            <a:endParaRPr lang="en-US" sz="4650" dirty="0"/>
          </a:p>
        </p:txBody>
      </p:sp>
      <p:sp>
        <p:nvSpPr>
          <p:cNvPr id="4" name="Shape 1"/>
          <p:cNvSpPr/>
          <p:nvPr/>
        </p:nvSpPr>
        <p:spPr>
          <a:xfrm>
            <a:off x="793790" y="2319457"/>
            <a:ext cx="510302" cy="510302"/>
          </a:xfrm>
          <a:prstGeom prst="roundRect">
            <a:avLst>
              <a:gd name="adj" fmla="val 18669"/>
            </a:avLst>
          </a:prstGeom>
          <a:solidFill>
            <a:srgbClr val="2F1D63"/>
          </a:solidFill>
          <a:ln w="7620">
            <a:solidFill>
              <a:srgbClr val="48367C"/>
            </a:solidFill>
            <a:prstDash val="solid"/>
          </a:ln>
        </p:spPr>
      </p:sp>
      <p:sp>
        <p:nvSpPr>
          <p:cNvPr id="5" name="Text 2"/>
          <p:cNvSpPr/>
          <p:nvPr/>
        </p:nvSpPr>
        <p:spPr>
          <a:xfrm>
            <a:off x="870347" y="2351365"/>
            <a:ext cx="357188" cy="446484"/>
          </a:xfrm>
          <a:prstGeom prst="rect">
            <a:avLst/>
          </a:prstGeom>
          <a:noFill/>
          <a:ln/>
        </p:spPr>
        <p:txBody>
          <a:bodyPr wrap="none" lIns="0" tIns="0" rIns="0" bIns="0" rtlCol="0" anchor="t"/>
          <a:lstStyle/>
          <a:p>
            <a:pPr marL="0" indent="0" algn="ctr">
              <a:lnSpc>
                <a:spcPts val="2800"/>
              </a:lnSpc>
              <a:buNone/>
            </a:pPr>
            <a:r>
              <a:rPr lang="en-US" sz="2800" b="1" kern="0" spc="-56" dirty="0">
                <a:solidFill>
                  <a:srgbClr val="E0D6DE"/>
                </a:solidFill>
                <a:latin typeface="Petrona Bold" pitchFamily="34" charset="0"/>
                <a:ea typeface="Petrona Bold" pitchFamily="34" charset="-122"/>
                <a:cs typeface="Petrona Bold" pitchFamily="34" charset="-120"/>
              </a:rPr>
              <a:t>1</a:t>
            </a:r>
            <a:endParaRPr lang="en-US" sz="2800" dirty="0"/>
          </a:p>
        </p:txBody>
      </p:sp>
      <p:sp>
        <p:nvSpPr>
          <p:cNvPr id="6" name="Text 3"/>
          <p:cNvSpPr/>
          <p:nvPr/>
        </p:nvSpPr>
        <p:spPr>
          <a:xfrm>
            <a:off x="1530906" y="2319457"/>
            <a:ext cx="297703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Conversion Rate</a:t>
            </a:r>
            <a:endParaRPr lang="en-US" sz="2300" dirty="0"/>
          </a:p>
        </p:txBody>
      </p:sp>
      <p:sp>
        <p:nvSpPr>
          <p:cNvPr id="7" name="Text 4"/>
          <p:cNvSpPr/>
          <p:nvPr/>
        </p:nvSpPr>
        <p:spPr>
          <a:xfrm>
            <a:off x="1530906" y="2827615"/>
            <a:ext cx="6819305"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By device &amp; region.</a:t>
            </a:r>
            <a:endParaRPr lang="en-US" sz="1750" dirty="0"/>
          </a:p>
        </p:txBody>
      </p:sp>
      <p:sp>
        <p:nvSpPr>
          <p:cNvPr id="8" name="Shape 5"/>
          <p:cNvSpPr/>
          <p:nvPr/>
        </p:nvSpPr>
        <p:spPr>
          <a:xfrm>
            <a:off x="793790" y="3672483"/>
            <a:ext cx="510302" cy="510302"/>
          </a:xfrm>
          <a:prstGeom prst="roundRect">
            <a:avLst>
              <a:gd name="adj" fmla="val 18669"/>
            </a:avLst>
          </a:prstGeom>
          <a:solidFill>
            <a:srgbClr val="2F1D63"/>
          </a:solidFill>
          <a:ln w="7620">
            <a:solidFill>
              <a:srgbClr val="48367C"/>
            </a:solidFill>
            <a:prstDash val="solid"/>
          </a:ln>
        </p:spPr>
      </p:sp>
      <p:sp>
        <p:nvSpPr>
          <p:cNvPr id="9" name="Text 6"/>
          <p:cNvSpPr/>
          <p:nvPr/>
        </p:nvSpPr>
        <p:spPr>
          <a:xfrm>
            <a:off x="870347" y="3704392"/>
            <a:ext cx="357188" cy="446484"/>
          </a:xfrm>
          <a:prstGeom prst="rect">
            <a:avLst/>
          </a:prstGeom>
          <a:noFill/>
          <a:ln/>
        </p:spPr>
        <p:txBody>
          <a:bodyPr wrap="none" lIns="0" tIns="0" rIns="0" bIns="0" rtlCol="0" anchor="t"/>
          <a:lstStyle/>
          <a:p>
            <a:pPr marL="0" indent="0" algn="ctr">
              <a:lnSpc>
                <a:spcPts val="2800"/>
              </a:lnSpc>
              <a:buNone/>
            </a:pPr>
            <a:r>
              <a:rPr lang="en-US" sz="2800" b="1" kern="0" spc="-56" dirty="0">
                <a:solidFill>
                  <a:srgbClr val="E0D6DE"/>
                </a:solidFill>
                <a:latin typeface="Petrona Bold" pitchFamily="34" charset="0"/>
                <a:ea typeface="Petrona Bold" pitchFamily="34" charset="-122"/>
                <a:cs typeface="Petrona Bold" pitchFamily="34" charset="-120"/>
              </a:rPr>
              <a:t>2</a:t>
            </a:r>
            <a:endParaRPr lang="en-US" sz="2800" dirty="0"/>
          </a:p>
        </p:txBody>
      </p:sp>
      <p:sp>
        <p:nvSpPr>
          <p:cNvPr id="10" name="Text 7"/>
          <p:cNvSpPr/>
          <p:nvPr/>
        </p:nvSpPr>
        <p:spPr>
          <a:xfrm>
            <a:off x="1530906" y="3672483"/>
            <a:ext cx="297703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Time to First Purchase</a:t>
            </a:r>
            <a:endParaRPr lang="en-US" sz="2300" dirty="0"/>
          </a:p>
        </p:txBody>
      </p:sp>
      <p:sp>
        <p:nvSpPr>
          <p:cNvPr id="11" name="Text 8"/>
          <p:cNvSpPr/>
          <p:nvPr/>
        </p:nvSpPr>
        <p:spPr>
          <a:xfrm>
            <a:off x="1530906" y="4180642"/>
            <a:ext cx="6819305"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Indicates onboarding friction.</a:t>
            </a:r>
            <a:endParaRPr lang="en-US" sz="1750" dirty="0"/>
          </a:p>
        </p:txBody>
      </p:sp>
      <p:sp>
        <p:nvSpPr>
          <p:cNvPr id="12" name="Shape 9"/>
          <p:cNvSpPr/>
          <p:nvPr/>
        </p:nvSpPr>
        <p:spPr>
          <a:xfrm>
            <a:off x="793790" y="5025509"/>
            <a:ext cx="510302" cy="510302"/>
          </a:xfrm>
          <a:prstGeom prst="roundRect">
            <a:avLst>
              <a:gd name="adj" fmla="val 18669"/>
            </a:avLst>
          </a:prstGeom>
          <a:solidFill>
            <a:srgbClr val="2F1D63"/>
          </a:solidFill>
          <a:ln w="7620">
            <a:solidFill>
              <a:srgbClr val="48367C"/>
            </a:solidFill>
            <a:prstDash val="solid"/>
          </a:ln>
        </p:spPr>
      </p:sp>
      <p:sp>
        <p:nvSpPr>
          <p:cNvPr id="13" name="Text 10"/>
          <p:cNvSpPr/>
          <p:nvPr/>
        </p:nvSpPr>
        <p:spPr>
          <a:xfrm>
            <a:off x="870347" y="5057418"/>
            <a:ext cx="357188" cy="446484"/>
          </a:xfrm>
          <a:prstGeom prst="rect">
            <a:avLst/>
          </a:prstGeom>
          <a:noFill/>
          <a:ln/>
        </p:spPr>
        <p:txBody>
          <a:bodyPr wrap="none" lIns="0" tIns="0" rIns="0" bIns="0" rtlCol="0" anchor="t"/>
          <a:lstStyle/>
          <a:p>
            <a:pPr marL="0" indent="0" algn="ctr">
              <a:lnSpc>
                <a:spcPts val="2800"/>
              </a:lnSpc>
              <a:buNone/>
            </a:pPr>
            <a:r>
              <a:rPr lang="en-US" sz="2800" b="1" kern="0" spc="-56" dirty="0">
                <a:solidFill>
                  <a:srgbClr val="E0D6DE"/>
                </a:solidFill>
                <a:latin typeface="Petrona Bold" pitchFamily="34" charset="0"/>
                <a:ea typeface="Petrona Bold" pitchFamily="34" charset="-122"/>
                <a:cs typeface="Petrona Bold" pitchFamily="34" charset="-120"/>
              </a:rPr>
              <a:t>3</a:t>
            </a:r>
            <a:endParaRPr lang="en-US" sz="2800" dirty="0"/>
          </a:p>
        </p:txBody>
      </p:sp>
      <p:sp>
        <p:nvSpPr>
          <p:cNvPr id="14" name="Text 11"/>
          <p:cNvSpPr/>
          <p:nvPr/>
        </p:nvSpPr>
        <p:spPr>
          <a:xfrm>
            <a:off x="1530906" y="5025509"/>
            <a:ext cx="297703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Purchase Frequency</a:t>
            </a:r>
            <a:endParaRPr lang="en-US" sz="2300" dirty="0"/>
          </a:p>
        </p:txBody>
      </p:sp>
      <p:sp>
        <p:nvSpPr>
          <p:cNvPr id="15" name="Text 12"/>
          <p:cNvSpPr/>
          <p:nvPr/>
        </p:nvSpPr>
        <p:spPr>
          <a:xfrm>
            <a:off x="1530906" y="5533668"/>
            <a:ext cx="6819305"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Orders per user.</a:t>
            </a:r>
            <a:endParaRPr lang="en-US" sz="1750" dirty="0"/>
          </a:p>
        </p:txBody>
      </p:sp>
      <p:sp>
        <p:nvSpPr>
          <p:cNvPr id="16" name="Shape 13"/>
          <p:cNvSpPr/>
          <p:nvPr/>
        </p:nvSpPr>
        <p:spPr>
          <a:xfrm>
            <a:off x="793790" y="6378535"/>
            <a:ext cx="510302" cy="510302"/>
          </a:xfrm>
          <a:prstGeom prst="roundRect">
            <a:avLst>
              <a:gd name="adj" fmla="val 18669"/>
            </a:avLst>
          </a:prstGeom>
          <a:solidFill>
            <a:srgbClr val="2F1D63"/>
          </a:solidFill>
          <a:ln w="7620">
            <a:solidFill>
              <a:srgbClr val="48367C"/>
            </a:solidFill>
            <a:prstDash val="solid"/>
          </a:ln>
        </p:spPr>
      </p:sp>
      <p:sp>
        <p:nvSpPr>
          <p:cNvPr id="17" name="Text 14"/>
          <p:cNvSpPr/>
          <p:nvPr/>
        </p:nvSpPr>
        <p:spPr>
          <a:xfrm>
            <a:off x="870347" y="6410444"/>
            <a:ext cx="357188" cy="446484"/>
          </a:xfrm>
          <a:prstGeom prst="rect">
            <a:avLst/>
          </a:prstGeom>
          <a:noFill/>
          <a:ln/>
        </p:spPr>
        <p:txBody>
          <a:bodyPr wrap="none" lIns="0" tIns="0" rIns="0" bIns="0" rtlCol="0" anchor="t"/>
          <a:lstStyle/>
          <a:p>
            <a:pPr marL="0" indent="0" algn="ctr">
              <a:lnSpc>
                <a:spcPts val="2800"/>
              </a:lnSpc>
              <a:buNone/>
            </a:pPr>
            <a:r>
              <a:rPr lang="en-US" sz="2800" b="1" kern="0" spc="-56" dirty="0">
                <a:solidFill>
                  <a:srgbClr val="E0D6DE"/>
                </a:solidFill>
                <a:latin typeface="Petrona Bold" pitchFamily="34" charset="0"/>
                <a:ea typeface="Petrona Bold" pitchFamily="34" charset="-122"/>
                <a:cs typeface="Petrona Bold" pitchFamily="34" charset="-120"/>
              </a:rPr>
              <a:t>4</a:t>
            </a:r>
            <a:endParaRPr lang="en-US" sz="2800" dirty="0"/>
          </a:p>
        </p:txBody>
      </p:sp>
      <p:sp>
        <p:nvSpPr>
          <p:cNvPr id="18" name="Text 15"/>
          <p:cNvSpPr/>
          <p:nvPr/>
        </p:nvSpPr>
        <p:spPr>
          <a:xfrm>
            <a:off x="1530906" y="6378535"/>
            <a:ext cx="297703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Retention Rate</a:t>
            </a:r>
            <a:endParaRPr lang="en-US" sz="2300" dirty="0"/>
          </a:p>
        </p:txBody>
      </p:sp>
      <p:sp>
        <p:nvSpPr>
          <p:cNvPr id="19" name="Text 16"/>
          <p:cNvSpPr/>
          <p:nvPr/>
        </p:nvSpPr>
        <p:spPr>
          <a:xfrm>
            <a:off x="1530906" y="6886694"/>
            <a:ext cx="6819305"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7/30/90 day retention.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068235"/>
            <a:ext cx="6119217" cy="744260"/>
          </a:xfrm>
          <a:prstGeom prst="rect">
            <a:avLst/>
          </a:prstGeom>
          <a:noFill/>
          <a:ln/>
        </p:spPr>
        <p:txBody>
          <a:bodyPr wrap="none" lIns="0" tIns="0" rIns="0" bIns="0" rtlCol="0" anchor="t"/>
          <a:lstStyle/>
          <a:p>
            <a:pPr marL="0" indent="0" algn="l">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Key Behavioral Insights</a:t>
            </a:r>
            <a:endParaRPr lang="en-US" sz="4650" dirty="0"/>
          </a:p>
        </p:txBody>
      </p:sp>
      <p:pic>
        <p:nvPicPr>
          <p:cNvPr id="4" name="Image 1" descr="preencoded.png"/>
          <p:cNvPicPr>
            <a:picLocks noChangeAspect="1"/>
          </p:cNvPicPr>
          <p:nvPr/>
        </p:nvPicPr>
        <p:blipFill>
          <a:blip r:embed="rId4"/>
          <a:stretch>
            <a:fillRect/>
          </a:stretch>
        </p:blipFill>
        <p:spPr>
          <a:xfrm>
            <a:off x="6280190" y="3152656"/>
            <a:ext cx="566976" cy="566976"/>
          </a:xfrm>
          <a:prstGeom prst="rect">
            <a:avLst/>
          </a:prstGeom>
        </p:spPr>
      </p:pic>
      <p:sp>
        <p:nvSpPr>
          <p:cNvPr id="5" name="Text 1"/>
          <p:cNvSpPr/>
          <p:nvPr/>
        </p:nvSpPr>
        <p:spPr>
          <a:xfrm>
            <a:off x="6280190" y="3946446"/>
            <a:ext cx="2291953"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Mobile Users</a:t>
            </a:r>
            <a:endParaRPr lang="en-US" sz="2300" dirty="0"/>
          </a:p>
        </p:txBody>
      </p:sp>
      <p:sp>
        <p:nvSpPr>
          <p:cNvPr id="6" name="Text 2"/>
          <p:cNvSpPr/>
          <p:nvPr/>
        </p:nvSpPr>
        <p:spPr>
          <a:xfrm>
            <a:off x="6280190" y="4454604"/>
            <a:ext cx="2291953"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Converted faster.</a:t>
            </a:r>
            <a:endParaRPr lang="en-US" sz="1750" dirty="0"/>
          </a:p>
        </p:txBody>
      </p:sp>
      <p:pic>
        <p:nvPicPr>
          <p:cNvPr id="7" name="Image 2" descr="preencoded.png"/>
          <p:cNvPicPr>
            <a:picLocks noChangeAspect="1"/>
          </p:cNvPicPr>
          <p:nvPr/>
        </p:nvPicPr>
        <p:blipFill>
          <a:blip r:embed="rId5"/>
          <a:stretch>
            <a:fillRect/>
          </a:stretch>
        </p:blipFill>
        <p:spPr>
          <a:xfrm>
            <a:off x="8912304" y="3152656"/>
            <a:ext cx="566976" cy="566976"/>
          </a:xfrm>
          <a:prstGeom prst="rect">
            <a:avLst/>
          </a:prstGeom>
        </p:spPr>
      </p:pic>
      <p:sp>
        <p:nvSpPr>
          <p:cNvPr id="8" name="Text 3"/>
          <p:cNvSpPr/>
          <p:nvPr/>
        </p:nvSpPr>
        <p:spPr>
          <a:xfrm>
            <a:off x="8912304" y="3946446"/>
            <a:ext cx="2292072"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Evening Signups</a:t>
            </a:r>
            <a:endParaRPr lang="en-US" sz="2300" dirty="0"/>
          </a:p>
        </p:txBody>
      </p:sp>
      <p:sp>
        <p:nvSpPr>
          <p:cNvPr id="9" name="Text 4"/>
          <p:cNvSpPr/>
          <p:nvPr/>
        </p:nvSpPr>
        <p:spPr>
          <a:xfrm>
            <a:off x="8912304" y="4454604"/>
            <a:ext cx="2292072"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Higher conversion rates.</a:t>
            </a:r>
            <a:endParaRPr lang="en-US" sz="1750" dirty="0"/>
          </a:p>
        </p:txBody>
      </p:sp>
      <p:pic>
        <p:nvPicPr>
          <p:cNvPr id="10" name="Image 3" descr="preencoded.png"/>
          <p:cNvPicPr>
            <a:picLocks noChangeAspect="1"/>
          </p:cNvPicPr>
          <p:nvPr/>
        </p:nvPicPr>
        <p:blipFill>
          <a:blip r:embed="rId6"/>
          <a:stretch>
            <a:fillRect/>
          </a:stretch>
        </p:blipFill>
        <p:spPr>
          <a:xfrm>
            <a:off x="11544538" y="3152656"/>
            <a:ext cx="566976" cy="566976"/>
          </a:xfrm>
          <a:prstGeom prst="rect">
            <a:avLst/>
          </a:prstGeom>
        </p:spPr>
      </p:pic>
      <p:sp>
        <p:nvSpPr>
          <p:cNvPr id="11" name="Text 5"/>
          <p:cNvSpPr/>
          <p:nvPr/>
        </p:nvSpPr>
        <p:spPr>
          <a:xfrm>
            <a:off x="11544538" y="3946446"/>
            <a:ext cx="2291953"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Regional Skew</a:t>
            </a:r>
            <a:endParaRPr lang="en-US" sz="2300" dirty="0"/>
          </a:p>
        </p:txBody>
      </p:sp>
      <p:sp>
        <p:nvSpPr>
          <p:cNvPr id="12" name="Text 6"/>
          <p:cNvSpPr/>
          <p:nvPr/>
        </p:nvSpPr>
        <p:spPr>
          <a:xfrm>
            <a:off x="11544538" y="4454604"/>
            <a:ext cx="2291953"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High-conversion zones.</a:t>
            </a:r>
            <a:endParaRPr lang="en-US" sz="1750" dirty="0"/>
          </a:p>
        </p:txBody>
      </p:sp>
      <p:sp>
        <p:nvSpPr>
          <p:cNvPr id="13" name="Text 7"/>
          <p:cNvSpPr/>
          <p:nvPr/>
        </p:nvSpPr>
        <p:spPr>
          <a:xfrm>
            <a:off x="6280190" y="5435560"/>
            <a:ext cx="7556421"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Optimizing for mobile users and capitalizing on evening signups in specific regions can significantly improve conversion.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668655"/>
            <a:ext cx="7556421" cy="1488519"/>
          </a:xfrm>
          <a:prstGeom prst="rect">
            <a:avLst/>
          </a:prstGeom>
          <a:noFill/>
          <a:ln/>
        </p:spPr>
        <p:txBody>
          <a:bodyPr wrap="square" lIns="0" tIns="0" rIns="0" bIns="0" rtlCol="0" anchor="t"/>
          <a:lstStyle/>
          <a:p>
            <a:pPr marL="0" indent="0" algn="l">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Predictive Indicators of Conversion</a:t>
            </a:r>
            <a:endParaRPr lang="en-US" sz="4650" dirty="0"/>
          </a:p>
        </p:txBody>
      </p:sp>
      <p:pic>
        <p:nvPicPr>
          <p:cNvPr id="4" name="Image 1" descr="preencoded.png"/>
          <p:cNvPicPr>
            <a:picLocks noChangeAspect="1"/>
          </p:cNvPicPr>
          <p:nvPr/>
        </p:nvPicPr>
        <p:blipFill>
          <a:blip r:embed="rId4"/>
          <a:stretch>
            <a:fillRect/>
          </a:stretch>
        </p:blipFill>
        <p:spPr>
          <a:xfrm>
            <a:off x="6280190" y="2497336"/>
            <a:ext cx="1134070" cy="1360884"/>
          </a:xfrm>
          <a:prstGeom prst="rect">
            <a:avLst/>
          </a:prstGeom>
        </p:spPr>
      </p:pic>
      <p:sp>
        <p:nvSpPr>
          <p:cNvPr id="5" name="Text 1"/>
          <p:cNvSpPr/>
          <p:nvPr/>
        </p:nvSpPr>
        <p:spPr>
          <a:xfrm>
            <a:off x="7754422" y="2724150"/>
            <a:ext cx="297703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Early Activity</a:t>
            </a:r>
            <a:endParaRPr lang="en-US" sz="2300" dirty="0"/>
          </a:p>
        </p:txBody>
      </p:sp>
      <p:sp>
        <p:nvSpPr>
          <p:cNvPr id="6" name="Text 2"/>
          <p:cNvSpPr/>
          <p:nvPr/>
        </p:nvSpPr>
        <p:spPr>
          <a:xfrm>
            <a:off x="7754422" y="3232309"/>
            <a:ext cx="6082189"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Activity within first 7 days.</a:t>
            </a:r>
            <a:endParaRPr lang="en-US" sz="1750" dirty="0"/>
          </a:p>
        </p:txBody>
      </p:sp>
      <p:pic>
        <p:nvPicPr>
          <p:cNvPr id="7" name="Image 2" descr="preencoded.png"/>
          <p:cNvPicPr>
            <a:picLocks noChangeAspect="1"/>
          </p:cNvPicPr>
          <p:nvPr/>
        </p:nvPicPr>
        <p:blipFill>
          <a:blip r:embed="rId5"/>
          <a:stretch>
            <a:fillRect/>
          </a:stretch>
        </p:blipFill>
        <p:spPr>
          <a:xfrm>
            <a:off x="6280190" y="3858220"/>
            <a:ext cx="1134070" cy="1360884"/>
          </a:xfrm>
          <a:prstGeom prst="rect">
            <a:avLst/>
          </a:prstGeom>
        </p:spPr>
      </p:pic>
      <p:sp>
        <p:nvSpPr>
          <p:cNvPr id="8" name="Text 3"/>
          <p:cNvSpPr/>
          <p:nvPr/>
        </p:nvSpPr>
        <p:spPr>
          <a:xfrm>
            <a:off x="7754422" y="4085034"/>
            <a:ext cx="297703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Number of Sessions</a:t>
            </a:r>
            <a:endParaRPr lang="en-US" sz="2300" dirty="0"/>
          </a:p>
        </p:txBody>
      </p:sp>
      <p:sp>
        <p:nvSpPr>
          <p:cNvPr id="9" name="Text 4"/>
          <p:cNvSpPr/>
          <p:nvPr/>
        </p:nvSpPr>
        <p:spPr>
          <a:xfrm>
            <a:off x="7754422" y="4593193"/>
            <a:ext cx="6082189"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Total sessions within first month.</a:t>
            </a:r>
            <a:endParaRPr lang="en-US" sz="1750" dirty="0"/>
          </a:p>
        </p:txBody>
      </p:sp>
      <p:pic>
        <p:nvPicPr>
          <p:cNvPr id="10" name="Image 3" descr="preencoded.png"/>
          <p:cNvPicPr>
            <a:picLocks noChangeAspect="1"/>
          </p:cNvPicPr>
          <p:nvPr/>
        </p:nvPicPr>
        <p:blipFill>
          <a:blip r:embed="rId6"/>
          <a:stretch>
            <a:fillRect/>
          </a:stretch>
        </p:blipFill>
        <p:spPr>
          <a:xfrm>
            <a:off x="6280190" y="5219105"/>
            <a:ext cx="1134070" cy="1360884"/>
          </a:xfrm>
          <a:prstGeom prst="rect">
            <a:avLst/>
          </a:prstGeom>
        </p:spPr>
      </p:pic>
      <p:sp>
        <p:nvSpPr>
          <p:cNvPr id="11" name="Text 5"/>
          <p:cNvSpPr/>
          <p:nvPr/>
        </p:nvSpPr>
        <p:spPr>
          <a:xfrm>
            <a:off x="7754422" y="5445919"/>
            <a:ext cx="297703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Signup Device</a:t>
            </a:r>
            <a:endParaRPr lang="en-US" sz="2300" dirty="0"/>
          </a:p>
        </p:txBody>
      </p:sp>
      <p:sp>
        <p:nvSpPr>
          <p:cNvPr id="12" name="Text 6"/>
          <p:cNvSpPr/>
          <p:nvPr/>
        </p:nvSpPr>
        <p:spPr>
          <a:xfrm>
            <a:off x="7754422" y="5954078"/>
            <a:ext cx="6082189"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Device used during signup.</a:t>
            </a:r>
            <a:endParaRPr lang="en-US" sz="1750" dirty="0"/>
          </a:p>
        </p:txBody>
      </p:sp>
      <p:sp>
        <p:nvSpPr>
          <p:cNvPr id="13" name="Text 7"/>
          <p:cNvSpPr/>
          <p:nvPr/>
        </p:nvSpPr>
        <p:spPr>
          <a:xfrm>
            <a:off x="6280190" y="6835140"/>
            <a:ext cx="7556421"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Early engagement, session frequency, and the type of device used at signup are strong indicators of future conversion.</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86527" y="618053"/>
            <a:ext cx="6679883" cy="737354"/>
          </a:xfrm>
          <a:prstGeom prst="rect">
            <a:avLst/>
          </a:prstGeom>
          <a:noFill/>
          <a:ln/>
        </p:spPr>
        <p:txBody>
          <a:bodyPr wrap="none" lIns="0" tIns="0" rIns="0" bIns="0" rtlCol="0" anchor="t"/>
          <a:lstStyle/>
          <a:p>
            <a:pPr marL="0" indent="0" algn="l">
              <a:lnSpc>
                <a:spcPts val="5800"/>
              </a:lnSpc>
              <a:buNone/>
            </a:pPr>
            <a:r>
              <a:rPr lang="en-US" sz="4600" b="1" kern="0" spc="-93" dirty="0">
                <a:solidFill>
                  <a:srgbClr val="FF8AAF"/>
                </a:solidFill>
                <a:latin typeface="Petrona Bold" pitchFamily="34" charset="0"/>
                <a:ea typeface="Petrona Bold" pitchFamily="34" charset="-122"/>
                <a:cs typeface="Petrona Bold" pitchFamily="34" charset="-120"/>
              </a:rPr>
              <a:t>Visualizing User Behavior</a:t>
            </a:r>
            <a:endParaRPr lang="en-US" sz="4600" dirty="0"/>
          </a:p>
        </p:txBody>
      </p:sp>
      <p:sp>
        <p:nvSpPr>
          <p:cNvPr id="3" name="Text 1"/>
          <p:cNvSpPr/>
          <p:nvPr/>
        </p:nvSpPr>
        <p:spPr>
          <a:xfrm>
            <a:off x="786527" y="1917144"/>
            <a:ext cx="2949773" cy="368737"/>
          </a:xfrm>
          <a:prstGeom prst="rect">
            <a:avLst/>
          </a:prstGeom>
          <a:noFill/>
          <a:ln/>
        </p:spPr>
        <p:txBody>
          <a:bodyPr wrap="none" lIns="0" tIns="0" rIns="0" bIns="0" rtlCol="0" anchor="t"/>
          <a:lstStyle/>
          <a:p>
            <a:pPr marL="0" indent="0" algn="l">
              <a:lnSpc>
                <a:spcPts val="2900"/>
              </a:lnSpc>
              <a:buNone/>
            </a:pPr>
            <a:r>
              <a:rPr lang="en-US" sz="2300" b="1" kern="0" spc="-46" dirty="0">
                <a:solidFill>
                  <a:srgbClr val="FF8AAF"/>
                </a:solidFill>
                <a:latin typeface="Petrona Bold" pitchFamily="34" charset="0"/>
                <a:ea typeface="Petrona Bold" pitchFamily="34" charset="-122"/>
                <a:cs typeface="Petrona Bold" pitchFamily="34" charset="-120"/>
              </a:rPr>
              <a:t>Device Conversion</a:t>
            </a:r>
            <a:endParaRPr lang="en-US" sz="2300" dirty="0"/>
          </a:p>
        </p:txBody>
      </p:sp>
      <p:sp>
        <p:nvSpPr>
          <p:cNvPr id="4" name="Text 2"/>
          <p:cNvSpPr/>
          <p:nvPr/>
        </p:nvSpPr>
        <p:spPr>
          <a:xfrm>
            <a:off x="786527" y="2510552"/>
            <a:ext cx="6254591" cy="359569"/>
          </a:xfrm>
          <a:prstGeom prst="rect">
            <a:avLst/>
          </a:prstGeom>
          <a:noFill/>
          <a:ln/>
        </p:spPr>
        <p:txBody>
          <a:bodyPr wrap="none" lIns="0" tIns="0" rIns="0" bIns="0" rtlCol="0" anchor="t"/>
          <a:lstStyle/>
          <a:p>
            <a:pPr marL="0" indent="0" algn="l">
              <a:lnSpc>
                <a:spcPts val="2800"/>
              </a:lnSpc>
              <a:buNone/>
            </a:pPr>
            <a:r>
              <a:rPr lang="en-US" sz="1750" kern="0" spc="-35" dirty="0">
                <a:solidFill>
                  <a:srgbClr val="E0D6DE"/>
                </a:solidFill>
                <a:latin typeface="Inter" pitchFamily="34" charset="0"/>
                <a:ea typeface="Inter" pitchFamily="34" charset="-122"/>
                <a:cs typeface="Inter" pitchFamily="34" charset="-120"/>
              </a:rPr>
              <a:t>Distribution by device type.</a:t>
            </a:r>
            <a:endParaRPr lang="en-US" sz="1750" dirty="0"/>
          </a:p>
        </p:txBody>
      </p:sp>
      <p:pic>
        <p:nvPicPr>
          <p:cNvPr id="5" name="Image 0" descr="preencoded.png"/>
          <p:cNvPicPr>
            <a:picLocks noChangeAspect="1"/>
          </p:cNvPicPr>
          <p:nvPr/>
        </p:nvPicPr>
        <p:blipFill>
          <a:blip r:embed="rId3"/>
          <a:stretch>
            <a:fillRect/>
          </a:stretch>
        </p:blipFill>
        <p:spPr>
          <a:xfrm>
            <a:off x="786527" y="3122890"/>
            <a:ext cx="6254591" cy="4279344"/>
          </a:xfrm>
          <a:prstGeom prst="rect">
            <a:avLst/>
          </a:prstGeom>
        </p:spPr>
      </p:pic>
      <p:sp>
        <p:nvSpPr>
          <p:cNvPr id="6" name="Text 3"/>
          <p:cNvSpPr/>
          <p:nvPr/>
        </p:nvSpPr>
        <p:spPr>
          <a:xfrm>
            <a:off x="7596902" y="1917144"/>
            <a:ext cx="2949773" cy="368737"/>
          </a:xfrm>
          <a:prstGeom prst="rect">
            <a:avLst/>
          </a:prstGeom>
          <a:noFill/>
          <a:ln/>
        </p:spPr>
        <p:txBody>
          <a:bodyPr wrap="none" lIns="0" tIns="0" rIns="0" bIns="0" rtlCol="0" anchor="t"/>
          <a:lstStyle/>
          <a:p>
            <a:pPr marL="0" indent="0" algn="l">
              <a:lnSpc>
                <a:spcPts val="2900"/>
              </a:lnSpc>
              <a:buNone/>
            </a:pPr>
            <a:r>
              <a:rPr lang="en-US" sz="2300" b="1" kern="0" spc="-46" dirty="0">
                <a:solidFill>
                  <a:srgbClr val="FF8AAF"/>
                </a:solidFill>
                <a:latin typeface="Petrona Bold" pitchFamily="34" charset="0"/>
                <a:ea typeface="Petrona Bold" pitchFamily="34" charset="-122"/>
                <a:cs typeface="Petrona Bold" pitchFamily="34" charset="-120"/>
              </a:rPr>
              <a:t>Time to Purchase</a:t>
            </a:r>
            <a:endParaRPr lang="en-US" sz="2300" dirty="0"/>
          </a:p>
        </p:txBody>
      </p:sp>
      <p:sp>
        <p:nvSpPr>
          <p:cNvPr id="7" name="Text 4"/>
          <p:cNvSpPr/>
          <p:nvPr/>
        </p:nvSpPr>
        <p:spPr>
          <a:xfrm>
            <a:off x="7596902" y="2510552"/>
            <a:ext cx="6254591" cy="359569"/>
          </a:xfrm>
          <a:prstGeom prst="rect">
            <a:avLst/>
          </a:prstGeom>
          <a:noFill/>
          <a:ln/>
        </p:spPr>
        <p:txBody>
          <a:bodyPr wrap="none" lIns="0" tIns="0" rIns="0" bIns="0" rtlCol="0" anchor="t"/>
          <a:lstStyle/>
          <a:p>
            <a:pPr marL="0" indent="0" algn="l">
              <a:lnSpc>
                <a:spcPts val="2800"/>
              </a:lnSpc>
              <a:buNone/>
            </a:pPr>
            <a:r>
              <a:rPr lang="en-US" sz="1750" kern="0" spc="-35" dirty="0">
                <a:solidFill>
                  <a:srgbClr val="E0D6DE"/>
                </a:solidFill>
                <a:latin typeface="Inter" pitchFamily="34" charset="0"/>
                <a:ea typeface="Inter" pitchFamily="34" charset="-122"/>
                <a:cs typeface="Inter" pitchFamily="34" charset="-120"/>
              </a:rPr>
              <a:t>Histogram of first purchase time.</a:t>
            </a:r>
            <a:endParaRPr lang="en-US" sz="1750" dirty="0"/>
          </a:p>
        </p:txBody>
      </p:sp>
      <p:pic>
        <p:nvPicPr>
          <p:cNvPr id="8" name="Image 1" descr="preencoded.png"/>
          <p:cNvPicPr>
            <a:picLocks noChangeAspect="1"/>
          </p:cNvPicPr>
          <p:nvPr/>
        </p:nvPicPr>
        <p:blipFill>
          <a:blip r:embed="rId4"/>
          <a:stretch>
            <a:fillRect/>
          </a:stretch>
        </p:blipFill>
        <p:spPr>
          <a:xfrm>
            <a:off x="7596902" y="3122890"/>
            <a:ext cx="6254591" cy="427934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106448"/>
            <a:ext cx="7402116" cy="744260"/>
          </a:xfrm>
          <a:prstGeom prst="rect">
            <a:avLst/>
          </a:prstGeom>
          <a:noFill/>
          <a:ln/>
        </p:spPr>
        <p:txBody>
          <a:bodyPr wrap="none" lIns="0" tIns="0" rIns="0" bIns="0" rtlCol="0" anchor="t"/>
          <a:lstStyle/>
          <a:p>
            <a:pPr marL="0" indent="0" algn="l">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Business Recommendations</a:t>
            </a:r>
            <a:endParaRPr lang="en-US" sz="4650" dirty="0"/>
          </a:p>
        </p:txBody>
      </p:sp>
      <p:sp>
        <p:nvSpPr>
          <p:cNvPr id="3" name="Shape 1"/>
          <p:cNvSpPr/>
          <p:nvPr/>
        </p:nvSpPr>
        <p:spPr>
          <a:xfrm>
            <a:off x="793790" y="2304336"/>
            <a:ext cx="2173724" cy="1324689"/>
          </a:xfrm>
          <a:prstGeom prst="roundRect">
            <a:avLst>
              <a:gd name="adj" fmla="val 7192"/>
            </a:avLst>
          </a:prstGeom>
          <a:solidFill>
            <a:srgbClr val="2F1D63"/>
          </a:solidFill>
          <a:ln w="7620">
            <a:solidFill>
              <a:srgbClr val="48367C"/>
            </a:solidFill>
            <a:prstDash val="solid"/>
          </a:ln>
        </p:spPr>
      </p:sp>
      <p:sp>
        <p:nvSpPr>
          <p:cNvPr id="4" name="Text 2"/>
          <p:cNvSpPr/>
          <p:nvPr/>
        </p:nvSpPr>
        <p:spPr>
          <a:xfrm>
            <a:off x="1721167" y="2767370"/>
            <a:ext cx="318968" cy="398621"/>
          </a:xfrm>
          <a:prstGeom prst="rect">
            <a:avLst/>
          </a:prstGeom>
          <a:noFill/>
          <a:ln/>
        </p:spPr>
        <p:txBody>
          <a:bodyPr wrap="none" lIns="0" tIns="0" rIns="0" bIns="0" rtlCol="0" anchor="t"/>
          <a:lstStyle/>
          <a:p>
            <a:pPr marL="0" indent="0" algn="ctr">
              <a:lnSpc>
                <a:spcPts val="4000"/>
              </a:lnSpc>
              <a:buNone/>
            </a:pPr>
            <a:r>
              <a:rPr lang="en-US" sz="2500" b="1" kern="0" spc="-45" dirty="0">
                <a:solidFill>
                  <a:srgbClr val="E0D6DE"/>
                </a:solidFill>
                <a:latin typeface="Petrona Bold" pitchFamily="34" charset="0"/>
                <a:ea typeface="Petrona Bold" pitchFamily="34" charset="-122"/>
                <a:cs typeface="Petrona Bold" pitchFamily="34" charset="-120"/>
              </a:rPr>
              <a:t>1</a:t>
            </a:r>
            <a:endParaRPr lang="en-US" sz="2500" dirty="0"/>
          </a:p>
        </p:txBody>
      </p:sp>
      <p:sp>
        <p:nvSpPr>
          <p:cNvPr id="5" name="Text 3"/>
          <p:cNvSpPr/>
          <p:nvPr/>
        </p:nvSpPr>
        <p:spPr>
          <a:xfrm>
            <a:off x="3194328" y="2531150"/>
            <a:ext cx="338089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Onboarding Optimization</a:t>
            </a:r>
            <a:endParaRPr lang="en-US" sz="2300" dirty="0"/>
          </a:p>
        </p:txBody>
      </p:sp>
      <p:sp>
        <p:nvSpPr>
          <p:cNvPr id="6" name="Text 4"/>
          <p:cNvSpPr/>
          <p:nvPr/>
        </p:nvSpPr>
        <p:spPr>
          <a:xfrm>
            <a:off x="3194328" y="3039308"/>
            <a:ext cx="3380899"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Improve first 7 days.</a:t>
            </a:r>
            <a:endParaRPr lang="en-US" sz="1750" dirty="0"/>
          </a:p>
        </p:txBody>
      </p:sp>
      <p:sp>
        <p:nvSpPr>
          <p:cNvPr id="7" name="Shape 5"/>
          <p:cNvSpPr/>
          <p:nvPr/>
        </p:nvSpPr>
        <p:spPr>
          <a:xfrm>
            <a:off x="3080861" y="3613785"/>
            <a:ext cx="10642402" cy="15240"/>
          </a:xfrm>
          <a:prstGeom prst="roundRect">
            <a:avLst>
              <a:gd name="adj" fmla="val 625116"/>
            </a:avLst>
          </a:prstGeom>
          <a:solidFill>
            <a:srgbClr val="48367C"/>
          </a:solidFill>
          <a:ln/>
        </p:spPr>
      </p:sp>
      <p:sp>
        <p:nvSpPr>
          <p:cNvPr id="8" name="Shape 6"/>
          <p:cNvSpPr/>
          <p:nvPr/>
        </p:nvSpPr>
        <p:spPr>
          <a:xfrm>
            <a:off x="793790" y="3742373"/>
            <a:ext cx="4347567" cy="1324689"/>
          </a:xfrm>
          <a:prstGeom prst="roundRect">
            <a:avLst>
              <a:gd name="adj" fmla="val 7192"/>
            </a:avLst>
          </a:prstGeom>
          <a:solidFill>
            <a:srgbClr val="2F1D63"/>
          </a:solidFill>
          <a:ln w="7620">
            <a:solidFill>
              <a:srgbClr val="48367C"/>
            </a:solidFill>
            <a:prstDash val="solid"/>
          </a:ln>
        </p:spPr>
      </p:sp>
      <p:sp>
        <p:nvSpPr>
          <p:cNvPr id="9" name="Text 7"/>
          <p:cNvSpPr/>
          <p:nvPr/>
        </p:nvSpPr>
        <p:spPr>
          <a:xfrm>
            <a:off x="2808089" y="4205407"/>
            <a:ext cx="318968" cy="398621"/>
          </a:xfrm>
          <a:prstGeom prst="rect">
            <a:avLst/>
          </a:prstGeom>
          <a:noFill/>
          <a:ln/>
        </p:spPr>
        <p:txBody>
          <a:bodyPr wrap="none" lIns="0" tIns="0" rIns="0" bIns="0" rtlCol="0" anchor="t"/>
          <a:lstStyle/>
          <a:p>
            <a:pPr marL="0" indent="0" algn="ctr">
              <a:lnSpc>
                <a:spcPts val="4000"/>
              </a:lnSpc>
              <a:buNone/>
            </a:pPr>
            <a:r>
              <a:rPr lang="en-US" sz="2500" b="1" kern="0" spc="-45" dirty="0">
                <a:solidFill>
                  <a:srgbClr val="E0D6DE"/>
                </a:solidFill>
                <a:latin typeface="Petrona Bold" pitchFamily="34" charset="0"/>
                <a:ea typeface="Petrona Bold" pitchFamily="34" charset="-122"/>
                <a:cs typeface="Petrona Bold" pitchFamily="34" charset="-120"/>
              </a:rPr>
              <a:t>2</a:t>
            </a:r>
            <a:endParaRPr lang="en-US" sz="2500" dirty="0"/>
          </a:p>
        </p:txBody>
      </p:sp>
      <p:sp>
        <p:nvSpPr>
          <p:cNvPr id="10" name="Text 8"/>
          <p:cNvSpPr/>
          <p:nvPr/>
        </p:nvSpPr>
        <p:spPr>
          <a:xfrm>
            <a:off x="5368171" y="3969187"/>
            <a:ext cx="297703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Mobile Campaigns</a:t>
            </a:r>
            <a:endParaRPr lang="en-US" sz="2300" dirty="0"/>
          </a:p>
        </p:txBody>
      </p:sp>
      <p:sp>
        <p:nvSpPr>
          <p:cNvPr id="11" name="Text 9"/>
          <p:cNvSpPr/>
          <p:nvPr/>
        </p:nvSpPr>
        <p:spPr>
          <a:xfrm>
            <a:off x="5368171" y="4477345"/>
            <a:ext cx="3388638"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Incentivize first mobile purchase.</a:t>
            </a:r>
            <a:endParaRPr lang="en-US" sz="1750" dirty="0"/>
          </a:p>
        </p:txBody>
      </p:sp>
      <p:sp>
        <p:nvSpPr>
          <p:cNvPr id="12" name="Shape 10"/>
          <p:cNvSpPr/>
          <p:nvPr/>
        </p:nvSpPr>
        <p:spPr>
          <a:xfrm>
            <a:off x="5254704" y="5051822"/>
            <a:ext cx="8468558" cy="15240"/>
          </a:xfrm>
          <a:prstGeom prst="roundRect">
            <a:avLst>
              <a:gd name="adj" fmla="val 625116"/>
            </a:avLst>
          </a:prstGeom>
          <a:solidFill>
            <a:srgbClr val="48367C"/>
          </a:solidFill>
          <a:ln/>
        </p:spPr>
      </p:sp>
      <p:sp>
        <p:nvSpPr>
          <p:cNvPr id="13" name="Shape 11"/>
          <p:cNvSpPr/>
          <p:nvPr/>
        </p:nvSpPr>
        <p:spPr>
          <a:xfrm>
            <a:off x="793790" y="5180409"/>
            <a:ext cx="6521410" cy="1324689"/>
          </a:xfrm>
          <a:prstGeom prst="roundRect">
            <a:avLst>
              <a:gd name="adj" fmla="val 7192"/>
            </a:avLst>
          </a:prstGeom>
          <a:solidFill>
            <a:srgbClr val="2F1D63"/>
          </a:solidFill>
          <a:ln w="7620">
            <a:solidFill>
              <a:srgbClr val="48367C"/>
            </a:solidFill>
            <a:prstDash val="solid"/>
          </a:ln>
        </p:spPr>
      </p:sp>
      <p:sp>
        <p:nvSpPr>
          <p:cNvPr id="14" name="Text 12"/>
          <p:cNvSpPr/>
          <p:nvPr/>
        </p:nvSpPr>
        <p:spPr>
          <a:xfrm>
            <a:off x="3895011" y="5643443"/>
            <a:ext cx="318968" cy="398621"/>
          </a:xfrm>
          <a:prstGeom prst="rect">
            <a:avLst/>
          </a:prstGeom>
          <a:noFill/>
          <a:ln/>
        </p:spPr>
        <p:txBody>
          <a:bodyPr wrap="none" lIns="0" tIns="0" rIns="0" bIns="0" rtlCol="0" anchor="t"/>
          <a:lstStyle/>
          <a:p>
            <a:pPr marL="0" indent="0" algn="ctr">
              <a:lnSpc>
                <a:spcPts val="4000"/>
              </a:lnSpc>
              <a:buNone/>
            </a:pPr>
            <a:r>
              <a:rPr lang="en-US" sz="2500" b="1" kern="0" spc="-45" dirty="0">
                <a:solidFill>
                  <a:srgbClr val="E0D6DE"/>
                </a:solidFill>
                <a:latin typeface="Petrona Bold" pitchFamily="34" charset="0"/>
                <a:ea typeface="Petrona Bold" pitchFamily="34" charset="-122"/>
                <a:cs typeface="Petrona Bold" pitchFamily="34" charset="-120"/>
              </a:rPr>
              <a:t>3</a:t>
            </a:r>
            <a:endParaRPr lang="en-US" sz="2500" dirty="0"/>
          </a:p>
        </p:txBody>
      </p:sp>
      <p:sp>
        <p:nvSpPr>
          <p:cNvPr id="15" name="Text 13"/>
          <p:cNvSpPr/>
          <p:nvPr/>
        </p:nvSpPr>
        <p:spPr>
          <a:xfrm>
            <a:off x="7542014" y="5407223"/>
            <a:ext cx="2688788"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Targeted Groups</a:t>
            </a:r>
            <a:endParaRPr lang="en-US" sz="2300" dirty="0"/>
          </a:p>
        </p:txBody>
      </p:sp>
      <p:sp>
        <p:nvSpPr>
          <p:cNvPr id="16" name="Text 14"/>
          <p:cNvSpPr/>
          <p:nvPr/>
        </p:nvSpPr>
        <p:spPr>
          <a:xfrm>
            <a:off x="7542014" y="5915382"/>
            <a:ext cx="2688788"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Based on signup patterns.</a:t>
            </a:r>
            <a:endParaRPr lang="en-US" sz="1750" dirty="0"/>
          </a:p>
        </p:txBody>
      </p:sp>
      <p:sp>
        <p:nvSpPr>
          <p:cNvPr id="17" name="Text 15"/>
          <p:cNvSpPr/>
          <p:nvPr/>
        </p:nvSpPr>
        <p:spPr>
          <a:xfrm>
            <a:off x="793790" y="6760250"/>
            <a:ext cx="13042821"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Improving onboarding, incentivizing mobile orders, and targeting specific user groups are key to increasing conversion.</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447324"/>
            <a:ext cx="6646664" cy="744260"/>
          </a:xfrm>
          <a:prstGeom prst="rect">
            <a:avLst/>
          </a:prstGeom>
          <a:noFill/>
          <a:ln/>
        </p:spPr>
        <p:txBody>
          <a:bodyPr wrap="none" lIns="0" tIns="0" rIns="0" bIns="0" rtlCol="0" anchor="t"/>
          <a:lstStyle/>
          <a:p>
            <a:pPr marL="0" indent="0" algn="l">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Summary: Key Takeaways</a:t>
            </a:r>
            <a:endParaRPr lang="en-US" sz="4650" dirty="0"/>
          </a:p>
        </p:txBody>
      </p:sp>
      <p:sp>
        <p:nvSpPr>
          <p:cNvPr id="4" name="Shape 1"/>
          <p:cNvSpPr/>
          <p:nvPr/>
        </p:nvSpPr>
        <p:spPr>
          <a:xfrm>
            <a:off x="793790" y="2531745"/>
            <a:ext cx="3664863" cy="1702832"/>
          </a:xfrm>
          <a:prstGeom prst="roundRect">
            <a:avLst>
              <a:gd name="adj" fmla="val 5595"/>
            </a:avLst>
          </a:prstGeom>
          <a:solidFill>
            <a:srgbClr val="2F1D63"/>
          </a:solidFill>
          <a:ln w="7620">
            <a:solidFill>
              <a:srgbClr val="48367C"/>
            </a:solidFill>
            <a:prstDash val="solid"/>
          </a:ln>
        </p:spPr>
      </p:sp>
      <p:sp>
        <p:nvSpPr>
          <p:cNvPr id="5" name="Text 2"/>
          <p:cNvSpPr/>
          <p:nvPr/>
        </p:nvSpPr>
        <p:spPr>
          <a:xfrm>
            <a:off x="1028224" y="2766179"/>
            <a:ext cx="297703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Early Activity</a:t>
            </a:r>
            <a:endParaRPr lang="en-US" sz="2300" dirty="0"/>
          </a:p>
        </p:txBody>
      </p:sp>
      <p:sp>
        <p:nvSpPr>
          <p:cNvPr id="6" name="Text 3"/>
          <p:cNvSpPr/>
          <p:nvPr/>
        </p:nvSpPr>
        <p:spPr>
          <a:xfrm>
            <a:off x="1028224" y="3274338"/>
            <a:ext cx="3195995"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Strong conversion signal.</a:t>
            </a:r>
            <a:endParaRPr lang="en-US" sz="1750" dirty="0"/>
          </a:p>
        </p:txBody>
      </p:sp>
      <p:sp>
        <p:nvSpPr>
          <p:cNvPr id="7" name="Shape 4"/>
          <p:cNvSpPr/>
          <p:nvPr/>
        </p:nvSpPr>
        <p:spPr>
          <a:xfrm>
            <a:off x="4685467" y="2531745"/>
            <a:ext cx="3664863" cy="1702832"/>
          </a:xfrm>
          <a:prstGeom prst="roundRect">
            <a:avLst>
              <a:gd name="adj" fmla="val 5595"/>
            </a:avLst>
          </a:prstGeom>
          <a:solidFill>
            <a:srgbClr val="2F1D63"/>
          </a:solidFill>
          <a:ln w="7620">
            <a:solidFill>
              <a:srgbClr val="48367C"/>
            </a:solidFill>
            <a:prstDash val="solid"/>
          </a:ln>
        </p:spPr>
      </p:sp>
      <p:sp>
        <p:nvSpPr>
          <p:cNvPr id="8" name="Text 5"/>
          <p:cNvSpPr/>
          <p:nvPr/>
        </p:nvSpPr>
        <p:spPr>
          <a:xfrm>
            <a:off x="4919901" y="2766179"/>
            <a:ext cx="297703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User Segmentation</a:t>
            </a:r>
            <a:endParaRPr lang="en-US" sz="2300" dirty="0"/>
          </a:p>
        </p:txBody>
      </p:sp>
      <p:sp>
        <p:nvSpPr>
          <p:cNvPr id="9" name="Text 6"/>
          <p:cNvSpPr/>
          <p:nvPr/>
        </p:nvSpPr>
        <p:spPr>
          <a:xfrm>
            <a:off x="4919901" y="3274338"/>
            <a:ext cx="3195995"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Device/time adds targeting power.</a:t>
            </a:r>
            <a:endParaRPr lang="en-US" sz="1750" dirty="0"/>
          </a:p>
        </p:txBody>
      </p:sp>
      <p:sp>
        <p:nvSpPr>
          <p:cNvPr id="10" name="Shape 7"/>
          <p:cNvSpPr/>
          <p:nvPr/>
        </p:nvSpPr>
        <p:spPr>
          <a:xfrm>
            <a:off x="793790" y="4461391"/>
            <a:ext cx="7556421" cy="1339929"/>
          </a:xfrm>
          <a:prstGeom prst="roundRect">
            <a:avLst>
              <a:gd name="adj" fmla="val 7110"/>
            </a:avLst>
          </a:prstGeom>
          <a:solidFill>
            <a:srgbClr val="2F1D63"/>
          </a:solidFill>
          <a:ln w="7620">
            <a:solidFill>
              <a:srgbClr val="48367C"/>
            </a:solidFill>
            <a:prstDash val="solid"/>
          </a:ln>
        </p:spPr>
      </p:sp>
      <p:sp>
        <p:nvSpPr>
          <p:cNvPr id="11" name="Text 8"/>
          <p:cNvSpPr/>
          <p:nvPr/>
        </p:nvSpPr>
        <p:spPr>
          <a:xfrm>
            <a:off x="1028224" y="4695825"/>
            <a:ext cx="297703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Conversion Pipeline</a:t>
            </a:r>
            <a:endParaRPr lang="en-US" sz="2300" dirty="0"/>
          </a:p>
        </p:txBody>
      </p:sp>
      <p:sp>
        <p:nvSpPr>
          <p:cNvPr id="12" name="Text 9"/>
          <p:cNvSpPr/>
          <p:nvPr/>
        </p:nvSpPr>
        <p:spPr>
          <a:xfrm>
            <a:off x="1028224" y="5203984"/>
            <a:ext cx="7087553"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Optimize via experimentation.</a:t>
            </a:r>
            <a:endParaRPr lang="en-US" sz="1750" dirty="0"/>
          </a:p>
        </p:txBody>
      </p:sp>
      <p:sp>
        <p:nvSpPr>
          <p:cNvPr id="13" name="Text 10"/>
          <p:cNvSpPr/>
          <p:nvPr/>
        </p:nvSpPr>
        <p:spPr>
          <a:xfrm>
            <a:off x="793790" y="6056471"/>
            <a:ext cx="7556421"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Focusing on early activity, segmenting users, and optimizing the conversion pipeline will drive significant improvements.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419</Words>
  <Application>Microsoft Office PowerPoint</Application>
  <PresentationFormat>Custom</PresentationFormat>
  <Paragraphs>95</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Petrona Bold</vt:lpstr>
      <vt:lpstr>Calibri</vt:lpstr>
      <vt:lpstr>Inter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Microsoft account</cp:lastModifiedBy>
  <cp:revision>2</cp:revision>
  <dcterms:created xsi:type="dcterms:W3CDTF">2025-04-07T16:05:52Z</dcterms:created>
  <dcterms:modified xsi:type="dcterms:W3CDTF">2025-04-07T16:08:17Z</dcterms:modified>
</cp:coreProperties>
</file>